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1"/>
  </p:notesMasterIdLst>
  <p:sldIdLst>
    <p:sldId id="256" r:id="rId2"/>
    <p:sldId id="257" r:id="rId3"/>
    <p:sldId id="258" r:id="rId4"/>
    <p:sldId id="260" r:id="rId5"/>
    <p:sldId id="262" r:id="rId6"/>
    <p:sldId id="263" r:id="rId7"/>
    <p:sldId id="261" r:id="rId8"/>
    <p:sldId id="264"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5"/>
    <p:restoredTop sz="94623"/>
  </p:normalViewPr>
  <p:slideViewPr>
    <p:cSldViewPr snapToGrid="0">
      <p:cViewPr varScale="1">
        <p:scale>
          <a:sx n="108" d="100"/>
          <a:sy n="108" d="100"/>
        </p:scale>
        <p:origin x="232"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C0933-0CF7-E642-B8FA-7EECB7C5143D}" type="datetimeFigureOut">
              <a:rPr lang="en-US" smtClean="0"/>
              <a:t>12/17/22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43D09-6D66-1E49-8CA4-3D490C3BAF59}" type="slidenum">
              <a:rPr lang="en-US" smtClean="0"/>
              <a:t>‹#›</a:t>
            </a:fld>
            <a:endParaRPr lang="en-US"/>
          </a:p>
        </p:txBody>
      </p:sp>
    </p:spTree>
    <p:extLst>
      <p:ext uri="{BB962C8B-B14F-4D97-AF65-F5344CB8AC3E}">
        <p14:creationId xmlns:p14="http://schemas.microsoft.com/office/powerpoint/2010/main" val="117633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43D09-6D66-1E49-8CA4-3D490C3BAF59}" type="slidenum">
              <a:rPr lang="en-US" smtClean="0"/>
              <a:t>1</a:t>
            </a:fld>
            <a:endParaRPr lang="en-US"/>
          </a:p>
        </p:txBody>
      </p:sp>
    </p:spTree>
    <p:extLst>
      <p:ext uri="{BB962C8B-B14F-4D97-AF65-F5344CB8AC3E}">
        <p14:creationId xmlns:p14="http://schemas.microsoft.com/office/powerpoint/2010/main" val="93234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43D09-6D66-1E49-8CA4-3D490C3BAF59}" type="slidenum">
              <a:rPr lang="en-US" smtClean="0"/>
              <a:t>4</a:t>
            </a:fld>
            <a:endParaRPr lang="en-US"/>
          </a:p>
        </p:txBody>
      </p:sp>
    </p:spTree>
    <p:extLst>
      <p:ext uri="{BB962C8B-B14F-4D97-AF65-F5344CB8AC3E}">
        <p14:creationId xmlns:p14="http://schemas.microsoft.com/office/powerpoint/2010/main" val="1283388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12/17/22</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47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12/17/22</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07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12/17/22</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57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12/17/22</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26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12/17/22</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48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12/17/22</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39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12/17/22</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40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12/17/22</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71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12/17/22</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75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12/17/22</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78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12/17/22</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631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12/17/22</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1180720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7374B-E0EA-4311-DD87-F51202CF4ABB}"/>
              </a:ext>
            </a:extLst>
          </p:cNvPr>
          <p:cNvSpPr>
            <a:spLocks noGrp="1"/>
          </p:cNvSpPr>
          <p:nvPr>
            <p:ph type="ctrTitle"/>
          </p:nvPr>
        </p:nvSpPr>
        <p:spPr>
          <a:xfrm>
            <a:off x="793159" y="1377146"/>
            <a:ext cx="4076460" cy="3626217"/>
          </a:xfrm>
        </p:spPr>
        <p:txBody>
          <a:bodyPr anchor="b">
            <a:normAutofit/>
          </a:bodyPr>
          <a:lstStyle/>
          <a:p>
            <a:pPr algn="r"/>
            <a:r>
              <a:rPr lang="en-US" sz="4000" dirty="0">
                <a:solidFill>
                  <a:schemeClr val="bg1"/>
                </a:solidFill>
                <a:latin typeface="Grandview Display" panose="020B0502040204020203" pitchFamily="34" charset="0"/>
              </a:rPr>
              <a:t>Networking</a:t>
            </a:r>
            <a:r>
              <a:rPr lang="en-US" sz="4000" dirty="0">
                <a:solidFill>
                  <a:schemeClr val="bg1"/>
                </a:solidFill>
              </a:rPr>
              <a:t> </a:t>
            </a:r>
          </a:p>
        </p:txBody>
      </p:sp>
      <p:sp>
        <p:nvSpPr>
          <p:cNvPr id="3" name="Subtitle 2">
            <a:extLst>
              <a:ext uri="{FF2B5EF4-FFF2-40B4-BE49-F238E27FC236}">
                <a16:creationId xmlns:a16="http://schemas.microsoft.com/office/drawing/2014/main" id="{BF16EDA3-2B2A-4EAD-6071-30BF3F4F7BAC}"/>
              </a:ext>
            </a:extLst>
          </p:cNvPr>
          <p:cNvSpPr>
            <a:spLocks noGrp="1"/>
          </p:cNvSpPr>
          <p:nvPr>
            <p:ph type="subTitle" idx="1"/>
          </p:nvPr>
        </p:nvSpPr>
        <p:spPr>
          <a:xfrm>
            <a:off x="793159" y="5170453"/>
            <a:ext cx="4076458" cy="990197"/>
          </a:xfrm>
        </p:spPr>
        <p:txBody>
          <a:bodyPr>
            <a:normAutofit/>
          </a:bodyPr>
          <a:lstStyle/>
          <a:p>
            <a:pPr algn="r"/>
            <a:r>
              <a:rPr lang="en-US" dirty="0">
                <a:solidFill>
                  <a:schemeClr val="bg1"/>
                </a:solidFill>
                <a:latin typeface="Grandview Display" panose="020B0502040204020203" pitchFamily="34" charset="0"/>
              </a:rPr>
              <a:t>Internet of Things (IoT)</a:t>
            </a:r>
          </a:p>
        </p:txBody>
      </p:sp>
      <p:pic>
        <p:nvPicPr>
          <p:cNvPr id="4" name="Picture 3">
            <a:extLst>
              <a:ext uri="{FF2B5EF4-FFF2-40B4-BE49-F238E27FC236}">
                <a16:creationId xmlns:a16="http://schemas.microsoft.com/office/drawing/2014/main" id="{6A81EC82-4043-0BB8-7685-EF7812ADA5DF}"/>
              </a:ext>
            </a:extLst>
          </p:cNvPr>
          <p:cNvPicPr>
            <a:picLocks noChangeAspect="1"/>
          </p:cNvPicPr>
          <p:nvPr/>
        </p:nvPicPr>
        <p:blipFill rotWithShape="1">
          <a:blip r:embed="rId3">
            <a:duotone>
              <a:schemeClr val="accent2">
                <a:shade val="45000"/>
                <a:satMod val="135000"/>
              </a:schemeClr>
              <a:prstClr val="white"/>
            </a:duotone>
            <a:alphaModFix amt="51000"/>
          </a:blip>
          <a:srcRect l="38867"/>
          <a:stretch/>
        </p:blipFill>
        <p:spPr>
          <a:xfrm>
            <a:off x="5457017" y="0"/>
            <a:ext cx="6734983" cy="6858000"/>
          </a:xfrm>
          <a:prstGeom prst="rect">
            <a:avLst/>
          </a:prstGeom>
        </p:spPr>
      </p:pic>
      <p:sp>
        <p:nvSpPr>
          <p:cNvPr id="11"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AD5884D-CEEA-6134-7385-DC178DE423C0}"/>
              </a:ext>
            </a:extLst>
          </p:cNvPr>
          <p:cNvSpPr txBox="1"/>
          <p:nvPr/>
        </p:nvSpPr>
        <p:spPr>
          <a:xfrm>
            <a:off x="9680448" y="5966697"/>
            <a:ext cx="2285591" cy="646331"/>
          </a:xfrm>
          <a:prstGeom prst="rect">
            <a:avLst/>
          </a:prstGeom>
          <a:noFill/>
        </p:spPr>
        <p:txBody>
          <a:bodyPr wrap="square" rtlCol="0">
            <a:spAutoFit/>
          </a:bodyPr>
          <a:lstStyle/>
          <a:p>
            <a:r>
              <a:rPr lang="en-US" dirty="0">
                <a:solidFill>
                  <a:schemeClr val="bg1"/>
                </a:solidFill>
                <a:latin typeface="Grandview Display" panose="020B0502040204020203" pitchFamily="34" charset="0"/>
              </a:rPr>
              <a:t>Arman Pabla </a:t>
            </a:r>
          </a:p>
          <a:p>
            <a:r>
              <a:rPr lang="en-US" dirty="0">
                <a:solidFill>
                  <a:schemeClr val="bg1"/>
                </a:solidFill>
                <a:latin typeface="Grandview Display" panose="020B0502040204020203" pitchFamily="34" charset="0"/>
              </a:rPr>
              <a:t>December 17, 2022</a:t>
            </a:r>
          </a:p>
        </p:txBody>
      </p:sp>
    </p:spTree>
    <p:extLst>
      <p:ext uri="{BB962C8B-B14F-4D97-AF65-F5344CB8AC3E}">
        <p14:creationId xmlns:p14="http://schemas.microsoft.com/office/powerpoint/2010/main" val="425822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8791-800E-3C4B-9AC0-256707910327}"/>
              </a:ext>
            </a:extLst>
          </p:cNvPr>
          <p:cNvSpPr>
            <a:spLocks noGrp="1"/>
          </p:cNvSpPr>
          <p:nvPr>
            <p:ph type="title"/>
          </p:nvPr>
        </p:nvSpPr>
        <p:spPr/>
        <p:txBody>
          <a:bodyPr>
            <a:normAutofit/>
          </a:bodyPr>
          <a:lstStyle/>
          <a:p>
            <a:r>
              <a:rPr lang="en-US" sz="2800" dirty="0">
                <a:latin typeface="Grandview Display" panose="020B0502040204020203" pitchFamily="34" charset="0"/>
              </a:rPr>
              <a:t>Introduction</a:t>
            </a:r>
          </a:p>
        </p:txBody>
      </p:sp>
      <p:sp>
        <p:nvSpPr>
          <p:cNvPr id="3" name="Content Placeholder 2">
            <a:extLst>
              <a:ext uri="{FF2B5EF4-FFF2-40B4-BE49-F238E27FC236}">
                <a16:creationId xmlns:a16="http://schemas.microsoft.com/office/drawing/2014/main" id="{B8D07E2F-D434-0A43-E578-FCEB10D36A2B}"/>
              </a:ext>
            </a:extLst>
          </p:cNvPr>
          <p:cNvSpPr>
            <a:spLocks noGrp="1"/>
          </p:cNvSpPr>
          <p:nvPr>
            <p:ph idx="1"/>
          </p:nvPr>
        </p:nvSpPr>
        <p:spPr/>
        <p:txBody>
          <a:bodyPr>
            <a:normAutofit/>
          </a:bodyPr>
          <a:lstStyle/>
          <a:p>
            <a:pPr marL="0" indent="0">
              <a:buNone/>
            </a:pPr>
            <a:r>
              <a:rPr lang="en-US" sz="2000" dirty="0">
                <a:latin typeface="Gill Sans Nova Light" panose="020B0602020104020203" pitchFamily="34" charset="0"/>
              </a:rPr>
              <a:t>“ The fundamentals of networking play a vital role in the world of IoT. The design and development process of building a network includes SOHO router configurations, subnetting, connectivity testing, network documentation, and SOHO wireless network security. This foundation enables the learning of emerging technologies, including IoT, and prepares for the future of the Information in Technology.” – DeVry University </a:t>
            </a:r>
          </a:p>
          <a:p>
            <a:pPr marL="0" indent="0">
              <a:buNone/>
            </a:pPr>
            <a:r>
              <a:rPr lang="en-US" sz="2000" dirty="0">
                <a:latin typeface="Gill Sans Nova Light" panose="020B0602020104020203" pitchFamily="34" charset="0"/>
              </a:rPr>
              <a:t>This course covers the essentials of knowing the Network</a:t>
            </a:r>
          </a:p>
          <a:p>
            <a:pPr marL="0" indent="0">
              <a:buNone/>
            </a:pPr>
            <a:r>
              <a:rPr lang="en-US" sz="2000" dirty="0">
                <a:latin typeface="Gill Sans Nova Light" panose="020B0602020104020203" pitchFamily="34" charset="0"/>
              </a:rPr>
              <a:t> </a:t>
            </a:r>
          </a:p>
        </p:txBody>
      </p:sp>
    </p:spTree>
    <p:extLst>
      <p:ext uri="{BB962C8B-B14F-4D97-AF65-F5344CB8AC3E}">
        <p14:creationId xmlns:p14="http://schemas.microsoft.com/office/powerpoint/2010/main" val="318549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10ED-C388-DB46-1D6B-A19527D87B2F}"/>
              </a:ext>
            </a:extLst>
          </p:cNvPr>
          <p:cNvSpPr>
            <a:spLocks noGrp="1"/>
          </p:cNvSpPr>
          <p:nvPr>
            <p:ph type="title"/>
          </p:nvPr>
        </p:nvSpPr>
        <p:spPr/>
        <p:txBody>
          <a:bodyPr>
            <a:normAutofit/>
          </a:bodyPr>
          <a:lstStyle/>
          <a:p>
            <a:r>
              <a:rPr lang="en-US" sz="2800" dirty="0">
                <a:latin typeface="Grandview Display" panose="020B0502040204020203" pitchFamily="34" charset="0"/>
              </a:rPr>
              <a:t>Addressing On Networks</a:t>
            </a:r>
          </a:p>
        </p:txBody>
      </p:sp>
      <p:sp>
        <p:nvSpPr>
          <p:cNvPr id="3" name="Content Placeholder 2">
            <a:extLst>
              <a:ext uri="{FF2B5EF4-FFF2-40B4-BE49-F238E27FC236}">
                <a16:creationId xmlns:a16="http://schemas.microsoft.com/office/drawing/2014/main" id="{1519FC8B-756B-805B-98FD-BE68E838F9E7}"/>
              </a:ext>
            </a:extLst>
          </p:cNvPr>
          <p:cNvSpPr>
            <a:spLocks noGrp="1"/>
          </p:cNvSpPr>
          <p:nvPr>
            <p:ph idx="1"/>
          </p:nvPr>
        </p:nvSpPr>
        <p:spPr>
          <a:xfrm>
            <a:off x="838200" y="1825625"/>
            <a:ext cx="10515600" cy="2746375"/>
          </a:xfrm>
        </p:spPr>
        <p:txBody>
          <a:bodyPr>
            <a:normAutofit/>
          </a:bodyPr>
          <a:lstStyle/>
          <a:p>
            <a:pPr marL="0" indent="0">
              <a:buNone/>
            </a:pPr>
            <a:r>
              <a:rPr lang="en-US" sz="2000" dirty="0">
                <a:latin typeface="Grandview Display" panose="020B0502040204020203" pitchFamily="34" charset="0"/>
              </a:rPr>
              <a:t>Objective:</a:t>
            </a:r>
          </a:p>
          <a:p>
            <a:pPr marL="0" indent="0">
              <a:buNone/>
            </a:pPr>
            <a:r>
              <a:rPr lang="en-US" sz="2000" dirty="0">
                <a:latin typeface="Grandview Display" panose="020B0502040204020203" pitchFamily="34" charset="0"/>
              </a:rPr>
              <a:t>Implement an IPv4 addressing scheme to support a network. We will assign an IPv4 address to the SOHO Router virtual machine.</a:t>
            </a:r>
          </a:p>
        </p:txBody>
      </p:sp>
      <p:pic>
        <p:nvPicPr>
          <p:cNvPr id="5" name="Picture 4" descr="Text&#10;&#10;Description automatically generated">
            <a:extLst>
              <a:ext uri="{FF2B5EF4-FFF2-40B4-BE49-F238E27FC236}">
                <a16:creationId xmlns:a16="http://schemas.microsoft.com/office/drawing/2014/main" id="{DCA78B82-74D6-E006-4886-90FA3747EEB3}"/>
              </a:ext>
            </a:extLst>
          </p:cNvPr>
          <p:cNvPicPr>
            <a:picLocks noChangeAspect="1"/>
          </p:cNvPicPr>
          <p:nvPr/>
        </p:nvPicPr>
        <p:blipFill>
          <a:blip r:embed="rId2"/>
          <a:stretch>
            <a:fillRect/>
          </a:stretch>
        </p:blipFill>
        <p:spPr>
          <a:xfrm>
            <a:off x="5194300" y="4806442"/>
            <a:ext cx="6159500" cy="927100"/>
          </a:xfrm>
          <a:prstGeom prst="rect">
            <a:avLst/>
          </a:prstGeom>
        </p:spPr>
      </p:pic>
    </p:spTree>
    <p:extLst>
      <p:ext uri="{BB962C8B-B14F-4D97-AF65-F5344CB8AC3E}">
        <p14:creationId xmlns:p14="http://schemas.microsoft.com/office/powerpoint/2010/main" val="57550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3CBF-9FC3-3303-AEC3-365A7BFC6849}"/>
              </a:ext>
            </a:extLst>
          </p:cNvPr>
          <p:cNvSpPr>
            <a:spLocks noGrp="1"/>
          </p:cNvSpPr>
          <p:nvPr>
            <p:ph type="title"/>
          </p:nvPr>
        </p:nvSpPr>
        <p:spPr/>
        <p:txBody>
          <a:bodyPr>
            <a:normAutofit/>
          </a:bodyPr>
          <a:lstStyle/>
          <a:p>
            <a:r>
              <a:rPr lang="en-US" sz="2800" dirty="0">
                <a:latin typeface="Grandview Display" panose="020B0502040204020203" pitchFamily="34" charset="0"/>
              </a:rPr>
              <a:t>Protocols and Routing</a:t>
            </a:r>
          </a:p>
        </p:txBody>
      </p:sp>
      <p:sp>
        <p:nvSpPr>
          <p:cNvPr id="3" name="Content Placeholder 2">
            <a:extLst>
              <a:ext uri="{FF2B5EF4-FFF2-40B4-BE49-F238E27FC236}">
                <a16:creationId xmlns:a16="http://schemas.microsoft.com/office/drawing/2014/main" id="{6600C3AE-0C76-F72C-1579-72416B48B7B3}"/>
              </a:ext>
            </a:extLst>
          </p:cNvPr>
          <p:cNvSpPr>
            <a:spLocks noGrp="1"/>
          </p:cNvSpPr>
          <p:nvPr>
            <p:ph idx="1"/>
          </p:nvPr>
        </p:nvSpPr>
        <p:spPr>
          <a:xfrm>
            <a:off x="838200" y="1825625"/>
            <a:ext cx="10515600" cy="1173607"/>
          </a:xfrm>
        </p:spPr>
        <p:txBody>
          <a:bodyPr>
            <a:normAutofit/>
          </a:bodyPr>
          <a:lstStyle/>
          <a:p>
            <a:pPr marL="0" indent="0">
              <a:buNone/>
            </a:pPr>
            <a:r>
              <a:rPr lang="en-US" sz="2000" dirty="0">
                <a:latin typeface="Grandview Display" panose="020B0502040204020203" pitchFamily="34" charset="0"/>
              </a:rPr>
              <a:t>Objective:</a:t>
            </a:r>
          </a:p>
          <a:p>
            <a:pPr marL="0" indent="0">
              <a:buNone/>
            </a:pPr>
            <a:r>
              <a:rPr lang="en-US" sz="2000" dirty="0">
                <a:latin typeface="Grandview Display" panose="020B0502040204020203" pitchFamily="34" charset="0"/>
              </a:rPr>
              <a:t>Test the connectivity between the two virtual computers and SOHO Router.</a:t>
            </a:r>
          </a:p>
        </p:txBody>
      </p:sp>
      <p:pic>
        <p:nvPicPr>
          <p:cNvPr id="5" name="Picture 4" descr="Text&#10;&#10;Description automatically generated">
            <a:extLst>
              <a:ext uri="{FF2B5EF4-FFF2-40B4-BE49-F238E27FC236}">
                <a16:creationId xmlns:a16="http://schemas.microsoft.com/office/drawing/2014/main" id="{D3743C85-D591-F3D2-2A6B-7156E36E93D8}"/>
              </a:ext>
            </a:extLst>
          </p:cNvPr>
          <p:cNvPicPr>
            <a:picLocks noChangeAspect="1"/>
          </p:cNvPicPr>
          <p:nvPr/>
        </p:nvPicPr>
        <p:blipFill>
          <a:blip r:embed="rId3"/>
          <a:stretch>
            <a:fillRect/>
          </a:stretch>
        </p:blipFill>
        <p:spPr>
          <a:xfrm>
            <a:off x="948182" y="2683782"/>
            <a:ext cx="4647946" cy="2024848"/>
          </a:xfrm>
          <a:prstGeom prst="rect">
            <a:avLst/>
          </a:prstGeom>
        </p:spPr>
      </p:pic>
      <p:pic>
        <p:nvPicPr>
          <p:cNvPr id="7" name="Picture 6" descr="A screenshot of a computer&#10;&#10;Description automatically generated with medium confidence">
            <a:extLst>
              <a:ext uri="{FF2B5EF4-FFF2-40B4-BE49-F238E27FC236}">
                <a16:creationId xmlns:a16="http://schemas.microsoft.com/office/drawing/2014/main" id="{E9C18E42-D547-47D3-E78A-58A8E7B9CD39}"/>
              </a:ext>
            </a:extLst>
          </p:cNvPr>
          <p:cNvPicPr>
            <a:picLocks noChangeAspect="1"/>
          </p:cNvPicPr>
          <p:nvPr/>
        </p:nvPicPr>
        <p:blipFill>
          <a:blip r:embed="rId4"/>
          <a:stretch>
            <a:fillRect/>
          </a:stretch>
        </p:blipFill>
        <p:spPr>
          <a:xfrm>
            <a:off x="6096000" y="2683782"/>
            <a:ext cx="5483860" cy="2023622"/>
          </a:xfrm>
          <a:prstGeom prst="rect">
            <a:avLst/>
          </a:prstGeom>
        </p:spPr>
      </p:pic>
      <p:sp>
        <p:nvSpPr>
          <p:cNvPr id="8" name="TextBox 7">
            <a:extLst>
              <a:ext uri="{FF2B5EF4-FFF2-40B4-BE49-F238E27FC236}">
                <a16:creationId xmlns:a16="http://schemas.microsoft.com/office/drawing/2014/main" id="{C50FC610-B9B2-EDE2-2160-AEE530015C62}"/>
              </a:ext>
            </a:extLst>
          </p:cNvPr>
          <p:cNvSpPr txBox="1"/>
          <p:nvPr/>
        </p:nvSpPr>
        <p:spPr>
          <a:xfrm>
            <a:off x="2046859" y="4828032"/>
            <a:ext cx="2450592" cy="369332"/>
          </a:xfrm>
          <a:prstGeom prst="rect">
            <a:avLst/>
          </a:prstGeom>
          <a:noFill/>
        </p:spPr>
        <p:txBody>
          <a:bodyPr wrap="square" rtlCol="0">
            <a:spAutoFit/>
          </a:bodyPr>
          <a:lstStyle/>
          <a:p>
            <a:r>
              <a:rPr lang="en-US" dirty="0">
                <a:latin typeface="Grandview Display" panose="020B0502040204020203" pitchFamily="34" charset="0"/>
              </a:rPr>
              <a:t>Virtual Computer 1</a:t>
            </a:r>
          </a:p>
        </p:txBody>
      </p:sp>
      <p:sp>
        <p:nvSpPr>
          <p:cNvPr id="9" name="TextBox 8">
            <a:extLst>
              <a:ext uri="{FF2B5EF4-FFF2-40B4-BE49-F238E27FC236}">
                <a16:creationId xmlns:a16="http://schemas.microsoft.com/office/drawing/2014/main" id="{D272B1AF-5629-6F9A-9258-228BBA9DD14A}"/>
              </a:ext>
            </a:extLst>
          </p:cNvPr>
          <p:cNvSpPr txBox="1"/>
          <p:nvPr/>
        </p:nvSpPr>
        <p:spPr>
          <a:xfrm>
            <a:off x="7724775" y="4828032"/>
            <a:ext cx="2226310" cy="369332"/>
          </a:xfrm>
          <a:prstGeom prst="rect">
            <a:avLst/>
          </a:prstGeom>
          <a:noFill/>
        </p:spPr>
        <p:txBody>
          <a:bodyPr wrap="square" rtlCol="0">
            <a:spAutoFit/>
          </a:bodyPr>
          <a:lstStyle/>
          <a:p>
            <a:r>
              <a:rPr lang="en-US" dirty="0">
                <a:latin typeface="Grandview Display" panose="020B0502040204020203" pitchFamily="34" charset="0"/>
              </a:rPr>
              <a:t>Virtual Computer 2</a:t>
            </a:r>
          </a:p>
        </p:txBody>
      </p:sp>
    </p:spTree>
    <p:extLst>
      <p:ext uri="{BB962C8B-B14F-4D97-AF65-F5344CB8AC3E}">
        <p14:creationId xmlns:p14="http://schemas.microsoft.com/office/powerpoint/2010/main" val="77724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79EE-5270-E670-F4B6-A000A544316E}"/>
              </a:ext>
            </a:extLst>
          </p:cNvPr>
          <p:cNvSpPr>
            <a:spLocks noGrp="1"/>
          </p:cNvSpPr>
          <p:nvPr>
            <p:ph type="title"/>
          </p:nvPr>
        </p:nvSpPr>
        <p:spPr/>
        <p:txBody>
          <a:bodyPr>
            <a:normAutofit/>
          </a:bodyPr>
          <a:lstStyle/>
          <a:p>
            <a:r>
              <a:rPr lang="en-US" sz="2800" dirty="0">
                <a:latin typeface="Grandview Display" panose="020B0502040204020203" pitchFamily="34" charset="0"/>
              </a:rPr>
              <a:t>Subnetting and Loopback Interfaces</a:t>
            </a:r>
          </a:p>
        </p:txBody>
      </p:sp>
      <p:sp>
        <p:nvSpPr>
          <p:cNvPr id="3" name="Content Placeholder 2">
            <a:extLst>
              <a:ext uri="{FF2B5EF4-FFF2-40B4-BE49-F238E27FC236}">
                <a16:creationId xmlns:a16="http://schemas.microsoft.com/office/drawing/2014/main" id="{54B636D6-6784-40E2-A87D-E52D37B898FC}"/>
              </a:ext>
            </a:extLst>
          </p:cNvPr>
          <p:cNvSpPr>
            <a:spLocks noGrp="1"/>
          </p:cNvSpPr>
          <p:nvPr>
            <p:ph idx="1"/>
          </p:nvPr>
        </p:nvSpPr>
        <p:spPr>
          <a:xfrm>
            <a:off x="838200" y="1825625"/>
            <a:ext cx="10515600" cy="1722247"/>
          </a:xfrm>
        </p:spPr>
        <p:txBody>
          <a:bodyPr>
            <a:normAutofit/>
          </a:bodyPr>
          <a:lstStyle/>
          <a:p>
            <a:pPr marL="0" indent="0">
              <a:buNone/>
            </a:pPr>
            <a:r>
              <a:rPr lang="en-US" sz="2000" dirty="0">
                <a:latin typeface="Grandview Display" panose="020B0502040204020203" pitchFamily="34" charset="0"/>
              </a:rPr>
              <a:t>Objective:</a:t>
            </a:r>
          </a:p>
          <a:p>
            <a:pPr marL="0" indent="0">
              <a:buNone/>
            </a:pPr>
            <a:r>
              <a:rPr lang="en-US" sz="2000" dirty="0">
                <a:latin typeface="Grandview Display" panose="020B0502040204020203" pitchFamily="34" charset="0"/>
              </a:rPr>
              <a:t>With a class C network and divide its block of IP addresses into smaller blocks (i.e., subnets). Configure two Loopback interfaces on the SOHO Router, by using IP addresses of newly created subnets, to simulate two LAN segments.</a:t>
            </a:r>
          </a:p>
        </p:txBody>
      </p:sp>
      <p:pic>
        <p:nvPicPr>
          <p:cNvPr id="5" name="Picture 4" descr="Graphical user interface, text&#10;&#10;Description automatically generated">
            <a:extLst>
              <a:ext uri="{FF2B5EF4-FFF2-40B4-BE49-F238E27FC236}">
                <a16:creationId xmlns:a16="http://schemas.microsoft.com/office/drawing/2014/main" id="{6B4407B4-BD54-7C7F-6638-96E505F47C81}"/>
              </a:ext>
            </a:extLst>
          </p:cNvPr>
          <p:cNvPicPr>
            <a:picLocks noChangeAspect="1"/>
          </p:cNvPicPr>
          <p:nvPr/>
        </p:nvPicPr>
        <p:blipFill>
          <a:blip r:embed="rId2"/>
          <a:stretch>
            <a:fillRect/>
          </a:stretch>
        </p:blipFill>
        <p:spPr>
          <a:xfrm>
            <a:off x="2332482" y="3349535"/>
            <a:ext cx="7772400" cy="3143340"/>
          </a:xfrm>
          <a:prstGeom prst="rect">
            <a:avLst/>
          </a:prstGeom>
        </p:spPr>
      </p:pic>
    </p:spTree>
    <p:extLst>
      <p:ext uri="{BB962C8B-B14F-4D97-AF65-F5344CB8AC3E}">
        <p14:creationId xmlns:p14="http://schemas.microsoft.com/office/powerpoint/2010/main" val="226476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0016-0BC2-929B-4343-4F19D12CE468}"/>
              </a:ext>
            </a:extLst>
          </p:cNvPr>
          <p:cNvSpPr>
            <a:spLocks noGrp="1"/>
          </p:cNvSpPr>
          <p:nvPr>
            <p:ph type="title"/>
          </p:nvPr>
        </p:nvSpPr>
        <p:spPr/>
        <p:txBody>
          <a:bodyPr>
            <a:normAutofit/>
          </a:bodyPr>
          <a:lstStyle/>
          <a:p>
            <a:r>
              <a:rPr lang="en-US" sz="2800" dirty="0">
                <a:latin typeface="Grandview Display" panose="020B0502040204020203" pitchFamily="34" charset="0"/>
              </a:rPr>
              <a:t>Visio Network</a:t>
            </a:r>
          </a:p>
        </p:txBody>
      </p:sp>
      <p:sp>
        <p:nvSpPr>
          <p:cNvPr id="3" name="Content Placeholder 2">
            <a:extLst>
              <a:ext uri="{FF2B5EF4-FFF2-40B4-BE49-F238E27FC236}">
                <a16:creationId xmlns:a16="http://schemas.microsoft.com/office/drawing/2014/main" id="{B1FB0606-2AE4-5080-35EC-807FB091D859}"/>
              </a:ext>
            </a:extLst>
          </p:cNvPr>
          <p:cNvSpPr>
            <a:spLocks noGrp="1"/>
          </p:cNvSpPr>
          <p:nvPr>
            <p:ph idx="1"/>
          </p:nvPr>
        </p:nvSpPr>
        <p:spPr>
          <a:xfrm>
            <a:off x="838200" y="1825625"/>
            <a:ext cx="5843016" cy="4319143"/>
          </a:xfrm>
        </p:spPr>
        <p:txBody>
          <a:bodyPr>
            <a:normAutofit/>
          </a:bodyPr>
          <a:lstStyle/>
          <a:p>
            <a:pPr marL="0" indent="0">
              <a:buNone/>
            </a:pPr>
            <a:r>
              <a:rPr lang="en-US" sz="2000" dirty="0">
                <a:latin typeface="Grandview Display" panose="020B0502040204020203" pitchFamily="34" charset="0"/>
              </a:rPr>
              <a:t>Objective:</a:t>
            </a:r>
          </a:p>
          <a:p>
            <a:pPr marL="0" indent="0">
              <a:buNone/>
            </a:pPr>
            <a:r>
              <a:rPr lang="en-US" sz="2000" dirty="0">
                <a:latin typeface="Grandview Display" panose="020B0502040204020203" pitchFamily="34" charset="0"/>
              </a:rPr>
              <a:t>Use Microsoft Visio to create a network diagram that depicts the interconnection of the Computer 1 VM, the Computer 2 VM, and the SOHO Router VM.</a:t>
            </a:r>
          </a:p>
        </p:txBody>
      </p:sp>
      <p:pic>
        <p:nvPicPr>
          <p:cNvPr id="5" name="Picture 4" descr="Diagram&#10;&#10;Description automatically generated">
            <a:extLst>
              <a:ext uri="{FF2B5EF4-FFF2-40B4-BE49-F238E27FC236}">
                <a16:creationId xmlns:a16="http://schemas.microsoft.com/office/drawing/2014/main" id="{C95E8524-FF08-07FD-D87A-49435C77EB46}"/>
              </a:ext>
            </a:extLst>
          </p:cNvPr>
          <p:cNvPicPr>
            <a:picLocks noChangeAspect="1"/>
          </p:cNvPicPr>
          <p:nvPr/>
        </p:nvPicPr>
        <p:blipFill>
          <a:blip r:embed="rId2"/>
          <a:stretch>
            <a:fillRect/>
          </a:stretch>
        </p:blipFill>
        <p:spPr>
          <a:xfrm>
            <a:off x="6656832" y="713232"/>
            <a:ext cx="5067300" cy="5702300"/>
          </a:xfrm>
          <a:prstGeom prst="rect">
            <a:avLst/>
          </a:prstGeom>
        </p:spPr>
      </p:pic>
    </p:spTree>
    <p:extLst>
      <p:ext uri="{BB962C8B-B14F-4D97-AF65-F5344CB8AC3E}">
        <p14:creationId xmlns:p14="http://schemas.microsoft.com/office/powerpoint/2010/main" val="104602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17036-42FD-35E7-457D-490EA9324864}"/>
              </a:ext>
            </a:extLst>
          </p:cNvPr>
          <p:cNvSpPr>
            <a:spLocks noGrp="1"/>
          </p:cNvSpPr>
          <p:nvPr>
            <p:ph type="title"/>
          </p:nvPr>
        </p:nvSpPr>
        <p:spPr/>
        <p:txBody>
          <a:bodyPr>
            <a:normAutofit/>
          </a:bodyPr>
          <a:lstStyle/>
          <a:p>
            <a:r>
              <a:rPr lang="en-US" sz="2800" dirty="0">
                <a:latin typeface="Grandview Display" panose="020B0502040204020203" pitchFamily="34" charset="0"/>
              </a:rPr>
              <a:t>Challenges</a:t>
            </a:r>
          </a:p>
        </p:txBody>
      </p:sp>
      <p:sp>
        <p:nvSpPr>
          <p:cNvPr id="3" name="Content Placeholder 2">
            <a:extLst>
              <a:ext uri="{FF2B5EF4-FFF2-40B4-BE49-F238E27FC236}">
                <a16:creationId xmlns:a16="http://schemas.microsoft.com/office/drawing/2014/main" id="{7C250F58-5CBD-828D-1AC4-BD5B4998C075}"/>
              </a:ext>
            </a:extLst>
          </p:cNvPr>
          <p:cNvSpPr>
            <a:spLocks noGrp="1"/>
          </p:cNvSpPr>
          <p:nvPr>
            <p:ph idx="1"/>
          </p:nvPr>
        </p:nvSpPr>
        <p:spPr/>
        <p:txBody>
          <a:bodyPr>
            <a:normAutofit/>
          </a:bodyPr>
          <a:lstStyle/>
          <a:p>
            <a:pPr marL="0" indent="0">
              <a:buNone/>
            </a:pPr>
            <a:r>
              <a:rPr lang="en-US" sz="2000" dirty="0">
                <a:latin typeface="Grandview Display" panose="020B0502040204020203" pitchFamily="34" charset="0"/>
              </a:rPr>
              <a:t>The challenge I faced was understanding the difference between each virtual environment, at first, I thought each one was just a mirror version when it was much deeper than that. Each environment has its own IP Address, making the possibilities endless. </a:t>
            </a:r>
          </a:p>
        </p:txBody>
      </p:sp>
    </p:spTree>
    <p:extLst>
      <p:ext uri="{BB962C8B-B14F-4D97-AF65-F5344CB8AC3E}">
        <p14:creationId xmlns:p14="http://schemas.microsoft.com/office/powerpoint/2010/main" val="21907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35B9-5ED5-5C3F-A290-4BE8256B4192}"/>
              </a:ext>
            </a:extLst>
          </p:cNvPr>
          <p:cNvSpPr>
            <a:spLocks noGrp="1"/>
          </p:cNvSpPr>
          <p:nvPr>
            <p:ph type="title"/>
          </p:nvPr>
        </p:nvSpPr>
        <p:spPr/>
        <p:txBody>
          <a:bodyPr>
            <a:normAutofit/>
          </a:bodyPr>
          <a:lstStyle/>
          <a:p>
            <a:r>
              <a:rPr lang="en-US" sz="2800" dirty="0">
                <a:latin typeface="Grandview Display" panose="020B0502040204020203" pitchFamily="34" charset="0"/>
              </a:rPr>
              <a:t>Career Skills</a:t>
            </a:r>
          </a:p>
        </p:txBody>
      </p:sp>
      <p:sp>
        <p:nvSpPr>
          <p:cNvPr id="3" name="Content Placeholder 2">
            <a:extLst>
              <a:ext uri="{FF2B5EF4-FFF2-40B4-BE49-F238E27FC236}">
                <a16:creationId xmlns:a16="http://schemas.microsoft.com/office/drawing/2014/main" id="{1778821E-3654-9C71-7D14-AB443A607789}"/>
              </a:ext>
            </a:extLst>
          </p:cNvPr>
          <p:cNvSpPr>
            <a:spLocks noGrp="1"/>
          </p:cNvSpPr>
          <p:nvPr>
            <p:ph idx="1"/>
          </p:nvPr>
        </p:nvSpPr>
        <p:spPr/>
        <p:txBody>
          <a:bodyPr>
            <a:normAutofit/>
          </a:bodyPr>
          <a:lstStyle/>
          <a:p>
            <a:r>
              <a:rPr lang="en-US" sz="2000" dirty="0">
                <a:latin typeface="Grandview Display" panose="020B0502040204020203" pitchFamily="34" charset="0"/>
              </a:rPr>
              <a:t>SOHO router configurations</a:t>
            </a:r>
          </a:p>
          <a:p>
            <a:r>
              <a:rPr lang="en-US" sz="2000" dirty="0">
                <a:latin typeface="Grandview Display" panose="020B0502040204020203" pitchFamily="34" charset="0"/>
              </a:rPr>
              <a:t>Subnetting</a:t>
            </a:r>
          </a:p>
          <a:p>
            <a:r>
              <a:rPr lang="en-US" sz="2000" dirty="0">
                <a:latin typeface="Grandview Display" panose="020B0502040204020203" pitchFamily="34" charset="0"/>
              </a:rPr>
              <a:t>Connectivity testing</a:t>
            </a:r>
          </a:p>
          <a:p>
            <a:r>
              <a:rPr lang="en-US" sz="2000" dirty="0">
                <a:latin typeface="Grandview Display" panose="020B0502040204020203" pitchFamily="34" charset="0"/>
              </a:rPr>
              <a:t>Network documentation</a:t>
            </a:r>
          </a:p>
          <a:p>
            <a:r>
              <a:rPr lang="en-US" sz="2000" dirty="0">
                <a:latin typeface="Grandview Display" panose="020B0502040204020203" pitchFamily="34" charset="0"/>
              </a:rPr>
              <a:t>SOHO wireless network security </a:t>
            </a:r>
          </a:p>
          <a:p>
            <a:r>
              <a:rPr lang="en-US" sz="2000" dirty="0">
                <a:latin typeface="Grandview Display" panose="020B0502040204020203" pitchFamily="34" charset="0"/>
              </a:rPr>
              <a:t>IP Address Configuration</a:t>
            </a:r>
          </a:p>
          <a:p>
            <a:pPr marL="0" indent="0">
              <a:buNone/>
            </a:pPr>
            <a:endParaRPr lang="en-US" sz="2000" dirty="0">
              <a:latin typeface="Grandview Display" panose="020B0502040204020203" pitchFamily="34" charset="0"/>
            </a:endParaRPr>
          </a:p>
        </p:txBody>
      </p:sp>
    </p:spTree>
    <p:extLst>
      <p:ext uri="{BB962C8B-B14F-4D97-AF65-F5344CB8AC3E}">
        <p14:creationId xmlns:p14="http://schemas.microsoft.com/office/powerpoint/2010/main" val="295047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4DCF-EDCC-8CB5-A2F6-2CA0880D889C}"/>
              </a:ext>
            </a:extLst>
          </p:cNvPr>
          <p:cNvSpPr>
            <a:spLocks noGrp="1"/>
          </p:cNvSpPr>
          <p:nvPr>
            <p:ph type="title"/>
          </p:nvPr>
        </p:nvSpPr>
        <p:spPr/>
        <p:txBody>
          <a:bodyPr>
            <a:normAutofit/>
          </a:bodyPr>
          <a:lstStyle/>
          <a:p>
            <a:r>
              <a:rPr lang="en-US" sz="2800" dirty="0">
                <a:latin typeface="Grandview Display" panose="020B0502040204020203" pitchFamily="34" charset="0"/>
              </a:rPr>
              <a:t>Conclusion </a:t>
            </a:r>
          </a:p>
        </p:txBody>
      </p:sp>
      <p:sp>
        <p:nvSpPr>
          <p:cNvPr id="3" name="Content Placeholder 2">
            <a:extLst>
              <a:ext uri="{FF2B5EF4-FFF2-40B4-BE49-F238E27FC236}">
                <a16:creationId xmlns:a16="http://schemas.microsoft.com/office/drawing/2014/main" id="{E5E0F63F-DB0D-2C72-7462-AB69502CCCB6}"/>
              </a:ext>
            </a:extLst>
          </p:cNvPr>
          <p:cNvSpPr>
            <a:spLocks noGrp="1"/>
          </p:cNvSpPr>
          <p:nvPr>
            <p:ph idx="1"/>
          </p:nvPr>
        </p:nvSpPr>
        <p:spPr/>
        <p:txBody>
          <a:bodyPr>
            <a:normAutofit/>
          </a:bodyPr>
          <a:lstStyle/>
          <a:p>
            <a:pPr marL="0" indent="0">
              <a:buNone/>
            </a:pPr>
            <a:r>
              <a:rPr lang="en-US" sz="2000" dirty="0">
                <a:latin typeface="Grandview Display" panose="020B0502040204020203" pitchFamily="34" charset="0"/>
              </a:rPr>
              <a:t>This widens your perspective on the Network, seeing how interconnected multiple IoT devices can be. Everything in the place is essential from addressing the networks to the Wide area network. I can proudly say I have placed a good foundation to prepare for the future IoT. </a:t>
            </a:r>
          </a:p>
          <a:p>
            <a:pPr marL="0" indent="0">
              <a:buNone/>
            </a:pPr>
            <a:endParaRPr lang="en-US" sz="2000" dirty="0">
              <a:latin typeface="Grandview Display" panose="020B0502040204020203" pitchFamily="34" charset="0"/>
            </a:endParaRPr>
          </a:p>
          <a:p>
            <a:pPr marL="0" indent="0">
              <a:buNone/>
            </a:pPr>
            <a:endParaRPr lang="en-US" sz="2000" dirty="0">
              <a:latin typeface="Grandview Display" panose="020B0502040204020203" pitchFamily="34" charset="0"/>
            </a:endParaRPr>
          </a:p>
          <a:p>
            <a:pPr marL="0" indent="0">
              <a:buNone/>
            </a:pPr>
            <a:endParaRPr lang="en-US" sz="2000" dirty="0">
              <a:latin typeface="Grandview Display" panose="020B0502040204020203" pitchFamily="34" charset="0"/>
            </a:endParaRPr>
          </a:p>
          <a:p>
            <a:pPr marL="0" indent="0">
              <a:buNone/>
            </a:pPr>
            <a:endParaRPr lang="en-US" sz="2000" dirty="0">
              <a:latin typeface="Grandview Display" panose="020B0502040204020203" pitchFamily="34" charset="0"/>
            </a:endParaRPr>
          </a:p>
          <a:p>
            <a:pPr marL="0" indent="0">
              <a:buNone/>
            </a:pPr>
            <a:endParaRPr lang="en-US" sz="2000" dirty="0">
              <a:latin typeface="Grandview Display" panose="020B0502040204020203" pitchFamily="34" charset="0"/>
            </a:endParaRPr>
          </a:p>
          <a:p>
            <a:pPr marL="0" indent="0">
              <a:buNone/>
            </a:pPr>
            <a:endParaRPr lang="en-US" sz="2000" dirty="0">
              <a:latin typeface="Grandview Display" panose="020B0502040204020203" pitchFamily="34" charset="0"/>
            </a:endParaRPr>
          </a:p>
          <a:p>
            <a:pPr marL="0" indent="0">
              <a:buNone/>
            </a:pPr>
            <a:r>
              <a:rPr lang="en-US" sz="2000" dirty="0">
                <a:latin typeface="Grandview Display" panose="020B0502040204020203" pitchFamily="34" charset="0"/>
              </a:rPr>
              <a:t>									Arman Pabla</a:t>
            </a:r>
          </a:p>
        </p:txBody>
      </p:sp>
    </p:spTree>
    <p:extLst>
      <p:ext uri="{BB962C8B-B14F-4D97-AF65-F5344CB8AC3E}">
        <p14:creationId xmlns:p14="http://schemas.microsoft.com/office/powerpoint/2010/main" val="3510949939"/>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357</Words>
  <Application>Microsoft Macintosh PowerPoint</Application>
  <PresentationFormat>Widescreen</PresentationFormat>
  <Paragraphs>42</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Gill Sans Nova</vt:lpstr>
      <vt:lpstr>Gill Sans Nova Light</vt:lpstr>
      <vt:lpstr>Grandview Display</vt:lpstr>
      <vt:lpstr>GradientVTI</vt:lpstr>
      <vt:lpstr>Networking </vt:lpstr>
      <vt:lpstr>Introduction</vt:lpstr>
      <vt:lpstr>Addressing On Networks</vt:lpstr>
      <vt:lpstr>Protocols and Routing</vt:lpstr>
      <vt:lpstr>Subnetting and Loopback Interfaces</vt:lpstr>
      <vt:lpstr>Visio Network</vt:lpstr>
      <vt:lpstr>Challenges</vt:lpstr>
      <vt:lpstr>Career Skills</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dc:title>
  <dc:creator>Arman Pabla</dc:creator>
  <cp:lastModifiedBy>Arman Pabla</cp:lastModifiedBy>
  <cp:revision>3</cp:revision>
  <dcterms:created xsi:type="dcterms:W3CDTF">2022-12-18T02:45:56Z</dcterms:created>
  <dcterms:modified xsi:type="dcterms:W3CDTF">2022-12-18T04:54:06Z</dcterms:modified>
</cp:coreProperties>
</file>